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59" r:id="rId4"/>
    <p:sldId id="260" r:id="rId5"/>
    <p:sldId id="262" r:id="rId6"/>
    <p:sldId id="257" r:id="rId7"/>
    <p:sldId id="267" r:id="rId8"/>
    <p:sldId id="266" r:id="rId9"/>
    <p:sldId id="269" r:id="rId10"/>
    <p:sldId id="271" r:id="rId11"/>
    <p:sldId id="270"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2:48:21.727"/>
    </inkml:context>
    <inkml:brush xml:id="br0">
      <inkml:brushProperty name="width" value="0.05" units="cm"/>
      <inkml:brushProperty name="height" value="0.05" units="cm"/>
    </inkml:brush>
  </inkml:definitions>
  <inkml:trace contextRef="#ctx0" brushRef="#br0">0 505 24575,'49'-5'0,"-6"-6"0,5-1 0,38-26 0,-18 21 0,1-6 0,3 0 0,13 3-652,-29 11 1,0-1 651,28-13 141,-12 10 1,16 0 0,5-3-142,-4-2 0,5-4 0,2 0 0,0 1 0,-1 2 0,1 1 0,-1-1 0,-1 1-591,-3-1 0,2-1 0,-6 2 1,-11 3 590,2 2 0,-12 4 0,27-3 0,-7 10 0,-11 1 0,15-2 0,-7 1 0,-3 2 0,-1 0-174,3 0 1,6 0 0,-13 0 173,20 5 0,-39 1 0,34 31 0,-41-15 0,-1 3 0,2 1 0,-3 2 2501,25 17-2501,-43-16 0,-11-11 0,2 10 1260,-8-10-1260,13 46 0,2 24 0,3-3 0,-11 0 0,-11-51 0,-3 30 0,5 0 0,-5 8 0,-1-18 0,-4-26 0,0 6 0,4 8 0,-3-6 0,7 26 0,2-20 0,0 5 0,1-22 0,-4-14 0,-6-3 0,-49-37 0,15 9 0,-35-24 0,24 11 0,8 12 0,-9-12 0,-26-15 0,29 18 0,-11-6 0,40 26 0,6 6 0,-1-6 0,12 5 0,-3-1 0,15 9 0,10 13 0,-6-2 0,11 10 0,-10-11 0,19 17 0,8 1 0,-8-1 0,0 4 0,-27-25 0,13 16 0,-3-9 0,-8 2 0,1-5 0,-12-5 0,3-1 0,7 6 0,11 9 0,-7-5 0,6 3 0,-17-13 0,0 0 0,0 0 0,-3-6 0,-1-2 0,-3-6 0,0-1 0,-3 4 0,2-8 0,-2 3 0,3-6 0,0 5 0,0 3 0,0-22 0,12-10 0,-2-1 0,12 2 0,-6 25 0,0 1 0,10-6 0,-11 5 0,2-6 0,-14 9 0,-3 3 0,4-5 0,0 7 0,25-16 0,-9 17 0,15-14 0,-20 17 0,0-2 0,-6-1 0,2 4 0,-1-4 0,-5 4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9EF46-A8E2-BC4C-8C34-5A055797FBB5}" type="datetimeFigureOut">
              <a:rPr lang="en-US" smtClean="0"/>
              <a:t>5/27/21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62BB7-0FD8-004E-82BC-0969F15FD358}" type="slidenum">
              <a:rPr lang="en-US" smtClean="0"/>
              <a:t>‹#›</a:t>
            </a:fld>
            <a:endParaRPr lang="en-US"/>
          </a:p>
        </p:txBody>
      </p:sp>
    </p:spTree>
    <p:extLst>
      <p:ext uri="{BB962C8B-B14F-4D97-AF65-F5344CB8AC3E}">
        <p14:creationId xmlns:p14="http://schemas.microsoft.com/office/powerpoint/2010/main" val="1463077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3A12-BC0D-AB4B-B0B5-9E364F963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ACC3B2-03B1-4D45-995B-DA92E4BEC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0CF6E-C244-334D-81F7-B11B0779F8B7}"/>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5" name="Footer Placeholder 4">
            <a:extLst>
              <a:ext uri="{FF2B5EF4-FFF2-40B4-BE49-F238E27FC236}">
                <a16:creationId xmlns:a16="http://schemas.microsoft.com/office/drawing/2014/main" id="{7877C59F-F421-1440-BBA5-CE6B2ADD1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A2C44-562E-4141-B859-F8A4D9862182}"/>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87122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239-34F9-514F-BD74-7B63D9D4A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6865D2-B8E1-C449-A444-9AF3C140CE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1EAA2-2F62-5A42-9FFD-15A2873BD649}"/>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5" name="Footer Placeholder 4">
            <a:extLst>
              <a:ext uri="{FF2B5EF4-FFF2-40B4-BE49-F238E27FC236}">
                <a16:creationId xmlns:a16="http://schemas.microsoft.com/office/drawing/2014/main" id="{40F69A87-26A9-684E-8CD9-3E0BFE897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F59E5-C4FE-004C-B86E-E0A31438722C}"/>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95211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EBC48C-5D9D-7444-A739-C09706B13D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7F7D6F-8672-8344-92D9-921E60FA92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BB3D-E4DE-AA49-929C-22904EDCC6FF}"/>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5" name="Footer Placeholder 4">
            <a:extLst>
              <a:ext uri="{FF2B5EF4-FFF2-40B4-BE49-F238E27FC236}">
                <a16:creationId xmlns:a16="http://schemas.microsoft.com/office/drawing/2014/main" id="{F0E4A69E-31B8-AA48-80BF-6C5DC2456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A0FE6-525C-CB47-AE7A-DC61A08CF57C}"/>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8484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2606-798D-7A44-945C-1B6FD45A42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B9576B-9FFB-0448-844C-29399423BB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83FB0-0049-4C4C-8D70-246D29D52990}"/>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5" name="Footer Placeholder 4">
            <a:extLst>
              <a:ext uri="{FF2B5EF4-FFF2-40B4-BE49-F238E27FC236}">
                <a16:creationId xmlns:a16="http://schemas.microsoft.com/office/drawing/2014/main" id="{48C94B54-2945-BF42-AFE8-3D364A7BA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A197A-7385-8E44-B7B0-1DB7779C542B}"/>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81058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640B-98B0-F846-BD62-107B060BB4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A7B2F3-F44D-BF49-80AE-2B2A7D404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6F550C-988E-6642-B21A-9FCCA207EDAA}"/>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5" name="Footer Placeholder 4">
            <a:extLst>
              <a:ext uri="{FF2B5EF4-FFF2-40B4-BE49-F238E27FC236}">
                <a16:creationId xmlns:a16="http://schemas.microsoft.com/office/drawing/2014/main" id="{94F1E001-7257-074F-9F0A-33AD9E820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31390-1358-3945-96D7-FB0EB5D02213}"/>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82309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C626-7E58-8941-B76C-5AA4F6391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65A63-61FB-144B-A62E-AB7FB1EFF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33CBED-0BEE-D54F-9483-530547AD07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E9684E-5BE0-E145-9A1C-F7242BF8DCC0}"/>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6" name="Footer Placeholder 5">
            <a:extLst>
              <a:ext uri="{FF2B5EF4-FFF2-40B4-BE49-F238E27FC236}">
                <a16:creationId xmlns:a16="http://schemas.microsoft.com/office/drawing/2014/main" id="{F0D83C8A-4813-1D4B-B87C-EEEF8BBAF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F20DD-F81F-9A4E-A25B-F0AB72D1B708}"/>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275379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1AF8-45BD-3B49-B545-B269FC0EB0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2DC39B-32AF-BF4E-AB47-AB16F235E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0EE0A1-F91F-1545-80F2-279A2F342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3D89D4-7525-9342-B8A2-D80917D87F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B04862-8F3B-084A-AEC1-38BE287B3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4F0B81-FDCE-4B4A-9E86-7C0002C9DA4E}"/>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8" name="Footer Placeholder 7">
            <a:extLst>
              <a:ext uri="{FF2B5EF4-FFF2-40B4-BE49-F238E27FC236}">
                <a16:creationId xmlns:a16="http://schemas.microsoft.com/office/drawing/2014/main" id="{FD3EF792-6E20-964B-ADAC-C3BFB3D15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88130E-7B84-8840-B7F5-F824C3FB229A}"/>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418839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95C8-D9CA-AA40-960F-816E53B4E7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E85FB3-1608-EC4E-8477-FD8AAA27CD23}"/>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4" name="Footer Placeholder 3">
            <a:extLst>
              <a:ext uri="{FF2B5EF4-FFF2-40B4-BE49-F238E27FC236}">
                <a16:creationId xmlns:a16="http://schemas.microsoft.com/office/drawing/2014/main" id="{479F01E4-B763-2D43-A7B9-F7876FCC2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A6B84C-D9AD-BA4F-BA3C-5ACFB1283EF1}"/>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6991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2541F-8B56-A24B-AA3A-E496C6816755}"/>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3" name="Footer Placeholder 2">
            <a:extLst>
              <a:ext uri="{FF2B5EF4-FFF2-40B4-BE49-F238E27FC236}">
                <a16:creationId xmlns:a16="http://schemas.microsoft.com/office/drawing/2014/main" id="{2AA4D963-104E-0E41-BB89-00EB99A55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2C8B62-896C-8A4D-9AF6-12A760125574}"/>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34634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095C-A33B-E74D-BA0A-18ABF41E1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02563-3F2C-A04D-9D83-306A7F163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A741D-94EA-0E47-8DDD-65F22AD9C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6774C-5160-3448-BAC3-7338FE7A3E81}"/>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6" name="Footer Placeholder 5">
            <a:extLst>
              <a:ext uri="{FF2B5EF4-FFF2-40B4-BE49-F238E27FC236}">
                <a16:creationId xmlns:a16="http://schemas.microsoft.com/office/drawing/2014/main" id="{2CAD49CE-1381-1844-8FBA-E2012683D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51BB8-94FF-6E49-A11C-A87F94097650}"/>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17407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07B-7ADB-1940-82BA-69BD03061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EDB5C-EC22-404C-8E2D-06928C7BA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534B4E-7E87-944D-892E-66F6DF85B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C1A4C-76DE-D942-A590-4876B6928BF2}"/>
              </a:ext>
            </a:extLst>
          </p:cNvPr>
          <p:cNvSpPr>
            <a:spLocks noGrp="1"/>
          </p:cNvSpPr>
          <p:nvPr>
            <p:ph type="dt" sz="half" idx="10"/>
          </p:nvPr>
        </p:nvSpPr>
        <p:spPr/>
        <p:txBody>
          <a:bodyPr/>
          <a:lstStyle/>
          <a:p>
            <a:fld id="{F3540826-3F26-DB49-9D62-A42FCA994362}" type="datetimeFigureOut">
              <a:rPr lang="en-US" smtClean="0"/>
              <a:t>5/27/21</a:t>
            </a:fld>
            <a:endParaRPr lang="en-US"/>
          </a:p>
        </p:txBody>
      </p:sp>
      <p:sp>
        <p:nvSpPr>
          <p:cNvPr id="6" name="Footer Placeholder 5">
            <a:extLst>
              <a:ext uri="{FF2B5EF4-FFF2-40B4-BE49-F238E27FC236}">
                <a16:creationId xmlns:a16="http://schemas.microsoft.com/office/drawing/2014/main" id="{38A3C4E3-319D-F347-8672-274134FFE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C91EC-D931-114A-BEE9-B759BD18AFBE}"/>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224759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706E3-72AF-554A-B31E-81E8490E9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F74B0-4274-A047-9289-07453EA3C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221CB-6540-BF4F-89B3-E3D8391D0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40826-3F26-DB49-9D62-A42FCA994362}" type="datetimeFigureOut">
              <a:rPr lang="en-US" smtClean="0"/>
              <a:t>5/27/21</a:t>
            </a:fld>
            <a:endParaRPr lang="en-US"/>
          </a:p>
        </p:txBody>
      </p:sp>
      <p:sp>
        <p:nvSpPr>
          <p:cNvPr id="5" name="Footer Placeholder 4">
            <a:extLst>
              <a:ext uri="{FF2B5EF4-FFF2-40B4-BE49-F238E27FC236}">
                <a16:creationId xmlns:a16="http://schemas.microsoft.com/office/drawing/2014/main" id="{12B16314-19AE-004A-93ED-133C1D51D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5236FF-9498-874C-AC49-0618226A7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EFA3D-B2AA-FF48-BC38-66D3CC40F3BE}" type="slidenum">
              <a:rPr lang="en-US" smtClean="0"/>
              <a:t>‹#›</a:t>
            </a:fld>
            <a:endParaRPr lang="en-US"/>
          </a:p>
        </p:txBody>
      </p:sp>
    </p:spTree>
    <p:extLst>
      <p:ext uri="{BB962C8B-B14F-4D97-AF65-F5344CB8AC3E}">
        <p14:creationId xmlns:p14="http://schemas.microsoft.com/office/powerpoint/2010/main" val="2575486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kA_pbMR6jVs&amp;t=127s" TargetMode="Externa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youtu.be/jQcxa1lEXb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earn.sparkfun.com/tutorials/connecting-arduino-to-processing/all" TargetMode="External"/><Relationship Id="rId2" Type="http://schemas.openxmlformats.org/officeDocument/2006/relationships/hyperlink" Target="http://onuravun.blogspot.com/2013/08/using-nokia-5110-screen-as-primitiv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e.arduino.cc/projecthub/WolfxPac/face-tracking-using-arduino-b35b6b" TargetMode="External"/><Relationship Id="rId2" Type="http://schemas.openxmlformats.org/officeDocument/2006/relationships/hyperlink" Target="https://www.learnrobotics.org/blog/face-tracking-opencv/"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owardsdatascience.com/face-detection-in-2-minutes-using-opencv-python-90f89d7c0f8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2252-F2A3-4C4F-AE33-69353EAC3FFB}"/>
              </a:ext>
            </a:extLst>
          </p:cNvPr>
          <p:cNvSpPr>
            <a:spLocks noGrp="1"/>
          </p:cNvSpPr>
          <p:nvPr>
            <p:ph type="ctrTitle"/>
          </p:nvPr>
        </p:nvSpPr>
        <p:spPr/>
        <p:txBody>
          <a:bodyPr/>
          <a:lstStyle/>
          <a:p>
            <a:r>
              <a:rPr lang="en-US" dirty="0"/>
              <a:t>Eyeball Documentation</a:t>
            </a:r>
          </a:p>
        </p:txBody>
      </p:sp>
      <p:sp>
        <p:nvSpPr>
          <p:cNvPr id="3" name="Subtitle 2">
            <a:extLst>
              <a:ext uri="{FF2B5EF4-FFF2-40B4-BE49-F238E27FC236}">
                <a16:creationId xmlns:a16="http://schemas.microsoft.com/office/drawing/2014/main" id="{28C79AFA-3065-A540-9BAC-006CECDB5A10}"/>
              </a:ext>
            </a:extLst>
          </p:cNvPr>
          <p:cNvSpPr>
            <a:spLocks noGrp="1"/>
          </p:cNvSpPr>
          <p:nvPr>
            <p:ph type="subTitle" idx="1"/>
          </p:nvPr>
        </p:nvSpPr>
        <p:spPr/>
        <p:txBody>
          <a:bodyPr/>
          <a:lstStyle/>
          <a:p>
            <a:r>
              <a:rPr lang="en-US" dirty="0"/>
              <a:t>Sofia P </a:t>
            </a:r>
          </a:p>
        </p:txBody>
      </p:sp>
    </p:spTree>
    <p:extLst>
      <p:ext uri="{BB962C8B-B14F-4D97-AF65-F5344CB8AC3E}">
        <p14:creationId xmlns:p14="http://schemas.microsoft.com/office/powerpoint/2010/main" val="345053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24E5-F372-0342-9686-9ADD1C5CCB80}"/>
              </a:ext>
            </a:extLst>
          </p:cNvPr>
          <p:cNvSpPr>
            <a:spLocks noGrp="1"/>
          </p:cNvSpPr>
          <p:nvPr>
            <p:ph type="title"/>
          </p:nvPr>
        </p:nvSpPr>
        <p:spPr>
          <a:xfrm>
            <a:off x="0" y="0"/>
            <a:ext cx="10515600" cy="768619"/>
          </a:xfrm>
        </p:spPr>
        <p:txBody>
          <a:bodyPr/>
          <a:lstStyle/>
          <a:p>
            <a:r>
              <a:rPr lang="en-US" dirty="0"/>
              <a:t>Problems encountered</a:t>
            </a:r>
          </a:p>
        </p:txBody>
      </p:sp>
      <p:sp>
        <p:nvSpPr>
          <p:cNvPr id="3" name="Content Placeholder 2">
            <a:extLst>
              <a:ext uri="{FF2B5EF4-FFF2-40B4-BE49-F238E27FC236}">
                <a16:creationId xmlns:a16="http://schemas.microsoft.com/office/drawing/2014/main" id="{1ED83A28-A230-3B46-A5A8-A254C43421E3}"/>
              </a:ext>
            </a:extLst>
          </p:cNvPr>
          <p:cNvSpPr>
            <a:spLocks noGrp="1"/>
          </p:cNvSpPr>
          <p:nvPr>
            <p:ph idx="1"/>
          </p:nvPr>
        </p:nvSpPr>
        <p:spPr>
          <a:xfrm>
            <a:off x="214526" y="631224"/>
            <a:ext cx="11672673" cy="1150143"/>
          </a:xfrm>
        </p:spPr>
        <p:txBody>
          <a:bodyPr>
            <a:normAutofit fontScale="92500" lnSpcReduction="20000"/>
          </a:bodyPr>
          <a:lstStyle/>
          <a:p>
            <a:r>
              <a:rPr lang="en-US" sz="2000" dirty="0"/>
              <a:t>One big problem I had was that the servo kept resetting its position to zero without the Arduino telling it to, and it wouldn’t move after the first input. I realized that that this was because when nothing was being sent, it was receiving zeroes. And, the data sent was changing too quickly, so by the time it’s done checking that the input wasn’t a zero, it receives a different input, and uses that one to change the servo’s position. To fix this, I just stored the integer received before testing or using it.</a:t>
            </a:r>
          </a:p>
        </p:txBody>
      </p:sp>
      <p:pic>
        <p:nvPicPr>
          <p:cNvPr id="14" name="Picture 13" descr="Text, letter&#10;&#10;Description automatically generated">
            <a:extLst>
              <a:ext uri="{FF2B5EF4-FFF2-40B4-BE49-F238E27FC236}">
                <a16:creationId xmlns:a16="http://schemas.microsoft.com/office/drawing/2014/main" id="{1FE15013-6650-1F43-8DA0-3C97A107A34A}"/>
              </a:ext>
            </a:extLst>
          </p:cNvPr>
          <p:cNvPicPr>
            <a:picLocks noChangeAspect="1"/>
          </p:cNvPicPr>
          <p:nvPr/>
        </p:nvPicPr>
        <p:blipFill>
          <a:blip r:embed="rId2"/>
          <a:stretch>
            <a:fillRect/>
          </a:stretch>
        </p:blipFill>
        <p:spPr>
          <a:xfrm>
            <a:off x="323679" y="4433428"/>
            <a:ext cx="5268229" cy="1865404"/>
          </a:xfrm>
          <a:prstGeom prst="rect">
            <a:avLst/>
          </a:prstGeom>
        </p:spPr>
      </p:pic>
      <p:pic>
        <p:nvPicPr>
          <p:cNvPr id="16" name="Picture 15" descr="Text, letter&#10;&#10;Description automatically generated">
            <a:extLst>
              <a:ext uri="{FF2B5EF4-FFF2-40B4-BE49-F238E27FC236}">
                <a16:creationId xmlns:a16="http://schemas.microsoft.com/office/drawing/2014/main" id="{E50E22F1-83F1-6048-A68E-5A93E2BEE1AA}"/>
              </a:ext>
            </a:extLst>
          </p:cNvPr>
          <p:cNvPicPr>
            <a:picLocks noChangeAspect="1"/>
          </p:cNvPicPr>
          <p:nvPr/>
        </p:nvPicPr>
        <p:blipFill>
          <a:blip r:embed="rId3"/>
          <a:stretch>
            <a:fillRect/>
          </a:stretch>
        </p:blipFill>
        <p:spPr>
          <a:xfrm>
            <a:off x="385225" y="2098943"/>
            <a:ext cx="6699471" cy="1890648"/>
          </a:xfrm>
          <a:prstGeom prst="rect">
            <a:avLst/>
          </a:prstGeom>
        </p:spPr>
      </p:pic>
      <p:sp>
        <p:nvSpPr>
          <p:cNvPr id="17" name="TextBox 16">
            <a:extLst>
              <a:ext uri="{FF2B5EF4-FFF2-40B4-BE49-F238E27FC236}">
                <a16:creationId xmlns:a16="http://schemas.microsoft.com/office/drawing/2014/main" id="{2B97C1F3-B326-BD48-A2C0-E9C2B7F4D711}"/>
              </a:ext>
            </a:extLst>
          </p:cNvPr>
          <p:cNvSpPr txBox="1"/>
          <p:nvPr/>
        </p:nvSpPr>
        <p:spPr>
          <a:xfrm>
            <a:off x="323679" y="1789148"/>
            <a:ext cx="918521" cy="369332"/>
          </a:xfrm>
          <a:prstGeom prst="rect">
            <a:avLst/>
          </a:prstGeom>
          <a:noFill/>
        </p:spPr>
        <p:txBody>
          <a:bodyPr wrap="none" rtlCol="0">
            <a:spAutoFit/>
          </a:bodyPr>
          <a:lstStyle/>
          <a:p>
            <a:r>
              <a:rPr lang="en-US" u="sng" dirty="0"/>
              <a:t>Before: </a:t>
            </a:r>
          </a:p>
        </p:txBody>
      </p:sp>
      <p:sp>
        <p:nvSpPr>
          <p:cNvPr id="18" name="TextBox 17">
            <a:extLst>
              <a:ext uri="{FF2B5EF4-FFF2-40B4-BE49-F238E27FC236}">
                <a16:creationId xmlns:a16="http://schemas.microsoft.com/office/drawing/2014/main" id="{AB2FC17C-BA0E-3D4E-8533-885D00F0C5CF}"/>
              </a:ext>
            </a:extLst>
          </p:cNvPr>
          <p:cNvSpPr txBox="1"/>
          <p:nvPr/>
        </p:nvSpPr>
        <p:spPr>
          <a:xfrm>
            <a:off x="214527" y="4114720"/>
            <a:ext cx="773673" cy="369332"/>
          </a:xfrm>
          <a:prstGeom prst="rect">
            <a:avLst/>
          </a:prstGeom>
          <a:noFill/>
        </p:spPr>
        <p:txBody>
          <a:bodyPr wrap="none" rtlCol="0">
            <a:spAutoFit/>
          </a:bodyPr>
          <a:lstStyle/>
          <a:p>
            <a:r>
              <a:rPr lang="en-US" u="sng" dirty="0"/>
              <a:t>After: </a:t>
            </a:r>
          </a:p>
        </p:txBody>
      </p:sp>
      <p:pic>
        <p:nvPicPr>
          <p:cNvPr id="5" name="Picture 4" descr="Graphical user interface, application, Word&#10;&#10;Description automatically generated">
            <a:extLst>
              <a:ext uri="{FF2B5EF4-FFF2-40B4-BE49-F238E27FC236}">
                <a16:creationId xmlns:a16="http://schemas.microsoft.com/office/drawing/2014/main" id="{752BCAFF-E4EA-244E-813C-7606D693B4DC}"/>
              </a:ext>
            </a:extLst>
          </p:cNvPr>
          <p:cNvPicPr>
            <a:picLocks noChangeAspect="1"/>
          </p:cNvPicPr>
          <p:nvPr/>
        </p:nvPicPr>
        <p:blipFill>
          <a:blip r:embed="rId4"/>
          <a:stretch>
            <a:fillRect/>
          </a:stretch>
        </p:blipFill>
        <p:spPr>
          <a:xfrm>
            <a:off x="5762606" y="2886968"/>
            <a:ext cx="5661390" cy="3092921"/>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5F29F41-B9DA-CE4A-98D2-0CA28641F8AF}"/>
                  </a:ext>
                </a:extLst>
              </p14:cNvPr>
              <p14:cNvContentPartPr/>
              <p14:nvPr/>
            </p14:nvContentPartPr>
            <p14:xfrm rot="665137">
              <a:off x="6979936" y="2547252"/>
              <a:ext cx="1491480" cy="464040"/>
            </p14:xfrm>
          </p:contentPart>
        </mc:Choice>
        <mc:Fallback xmlns="">
          <p:pic>
            <p:nvPicPr>
              <p:cNvPr id="19" name="Ink 18">
                <a:extLst>
                  <a:ext uri="{FF2B5EF4-FFF2-40B4-BE49-F238E27FC236}">
                    <a16:creationId xmlns:a16="http://schemas.microsoft.com/office/drawing/2014/main" id="{F5F29F41-B9DA-CE4A-98D2-0CA28641F8AF}"/>
                  </a:ext>
                </a:extLst>
              </p:cNvPr>
              <p:cNvPicPr/>
              <p:nvPr/>
            </p:nvPicPr>
            <p:blipFill>
              <a:blip r:embed="rId6"/>
              <a:stretch>
                <a:fillRect/>
              </a:stretch>
            </p:blipFill>
            <p:spPr>
              <a:xfrm rot="665137">
                <a:off x="6970936" y="2538612"/>
                <a:ext cx="1509120" cy="481680"/>
              </a:xfrm>
              <a:prstGeom prst="rect">
                <a:avLst/>
              </a:prstGeom>
            </p:spPr>
          </p:pic>
        </mc:Fallback>
      </mc:AlternateContent>
    </p:spTree>
    <p:extLst>
      <p:ext uri="{BB962C8B-B14F-4D97-AF65-F5344CB8AC3E}">
        <p14:creationId xmlns:p14="http://schemas.microsoft.com/office/powerpoint/2010/main" val="256721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CE6B9-ADFD-FE47-9F96-BDA5CA938BE7}"/>
              </a:ext>
            </a:extLst>
          </p:cNvPr>
          <p:cNvSpPr>
            <a:spLocks noGrp="1"/>
          </p:cNvSpPr>
          <p:nvPr>
            <p:ph idx="1"/>
          </p:nvPr>
        </p:nvSpPr>
        <p:spPr>
          <a:xfrm>
            <a:off x="838200" y="685800"/>
            <a:ext cx="10515600" cy="5491163"/>
          </a:xfrm>
        </p:spPr>
        <p:txBody>
          <a:bodyPr/>
          <a:lstStyle/>
          <a:p>
            <a:pPr marL="0" indent="0">
              <a:buNone/>
            </a:pPr>
            <a:r>
              <a:rPr lang="en-US" dirty="0"/>
              <a:t>The servo moves when it receives Serial data, and OpenCV can detect faces and find what position they are on the screen. However, OpenCV sending data to the Arduino still doesn’t work. </a:t>
            </a:r>
          </a:p>
        </p:txBody>
      </p:sp>
    </p:spTree>
    <p:extLst>
      <p:ext uri="{BB962C8B-B14F-4D97-AF65-F5344CB8AC3E}">
        <p14:creationId xmlns:p14="http://schemas.microsoft.com/office/powerpoint/2010/main" val="1477961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AEC03-5F54-6E44-9FC0-4573694C76D9}"/>
              </a:ext>
            </a:extLst>
          </p:cNvPr>
          <p:cNvSpPr>
            <a:spLocks noGrp="1"/>
          </p:cNvSpPr>
          <p:nvPr>
            <p:ph idx="1"/>
          </p:nvPr>
        </p:nvSpPr>
        <p:spPr>
          <a:xfrm>
            <a:off x="838200" y="1771195"/>
            <a:ext cx="10515600" cy="4351338"/>
          </a:xfrm>
        </p:spPr>
        <p:txBody>
          <a:bodyPr/>
          <a:lstStyle/>
          <a:p>
            <a:r>
              <a:rPr lang="en-US" dirty="0"/>
              <a:t>Solution is the subject of the sentence.</a:t>
            </a:r>
          </a:p>
          <a:p>
            <a:r>
              <a:rPr lang="en-US" dirty="0"/>
              <a:t>Logic, thinking, what it’s doing </a:t>
            </a:r>
          </a:p>
          <a:p>
            <a:r>
              <a:rPr lang="en-US" dirty="0"/>
              <a:t>Somebody could look at it, understand what it is, and pick up where you left off</a:t>
            </a:r>
          </a:p>
          <a:p>
            <a:endParaRPr lang="en-US" dirty="0"/>
          </a:p>
        </p:txBody>
      </p:sp>
    </p:spTree>
    <p:extLst>
      <p:ext uri="{BB962C8B-B14F-4D97-AF65-F5344CB8AC3E}">
        <p14:creationId xmlns:p14="http://schemas.microsoft.com/office/powerpoint/2010/main" val="59537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159A2-E287-B246-B34B-51D11A3CA74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7407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4293-DDB6-194B-9785-3D93A8D08280}"/>
              </a:ext>
            </a:extLst>
          </p:cNvPr>
          <p:cNvSpPr>
            <a:spLocks noGrp="1"/>
          </p:cNvSpPr>
          <p:nvPr>
            <p:ph type="title"/>
          </p:nvPr>
        </p:nvSpPr>
        <p:spPr>
          <a:xfrm>
            <a:off x="-1" y="44937"/>
            <a:ext cx="11699631" cy="1325563"/>
          </a:xfrm>
        </p:spPr>
        <p:txBody>
          <a:bodyPr/>
          <a:lstStyle/>
          <a:p>
            <a:r>
              <a:rPr lang="en-US" dirty="0"/>
              <a:t>Learning Arduino &amp; Testing the Sensors</a:t>
            </a:r>
          </a:p>
        </p:txBody>
      </p:sp>
      <p:sp>
        <p:nvSpPr>
          <p:cNvPr id="4" name="Rectangle 3">
            <a:extLst>
              <a:ext uri="{FF2B5EF4-FFF2-40B4-BE49-F238E27FC236}">
                <a16:creationId xmlns:a16="http://schemas.microsoft.com/office/drawing/2014/main" id="{2863E684-1B78-5043-8368-15655AB41682}"/>
              </a:ext>
            </a:extLst>
          </p:cNvPr>
          <p:cNvSpPr/>
          <p:nvPr/>
        </p:nvSpPr>
        <p:spPr>
          <a:xfrm>
            <a:off x="188199" y="4413444"/>
            <a:ext cx="11511432" cy="646331"/>
          </a:xfrm>
          <a:prstGeom prst="rect">
            <a:avLst/>
          </a:prstGeom>
        </p:spPr>
        <p:txBody>
          <a:bodyPr wrap="square">
            <a:spAutoFit/>
          </a:bodyPr>
          <a:lstStyle/>
          <a:p>
            <a:r>
              <a:rPr lang="en-US" dirty="0"/>
              <a:t>Later, I followed this video: </a:t>
            </a:r>
            <a:r>
              <a:rPr lang="en-US" dirty="0">
                <a:hlinkClick r:id="rId2"/>
              </a:rPr>
              <a:t>https://www.youtube.com/watch?v=kA_pbMR6jVs&amp;t=127s</a:t>
            </a:r>
            <a:r>
              <a:rPr lang="en-US" dirty="0"/>
              <a:t> to learn how to translate the joystick’s movement to a servo’s movement. Here I learned the map() function.</a:t>
            </a:r>
          </a:p>
        </p:txBody>
      </p:sp>
      <p:pic>
        <p:nvPicPr>
          <p:cNvPr id="5" name="Picture 4">
            <a:extLst>
              <a:ext uri="{FF2B5EF4-FFF2-40B4-BE49-F238E27FC236}">
                <a16:creationId xmlns:a16="http://schemas.microsoft.com/office/drawing/2014/main" id="{EDA5A14F-E005-3141-8890-AD25696D2222}"/>
              </a:ext>
            </a:extLst>
          </p:cNvPr>
          <p:cNvPicPr>
            <a:picLocks noChangeAspect="1"/>
          </p:cNvPicPr>
          <p:nvPr/>
        </p:nvPicPr>
        <p:blipFill>
          <a:blip r:embed="rId3"/>
          <a:stretch>
            <a:fillRect/>
          </a:stretch>
        </p:blipFill>
        <p:spPr>
          <a:xfrm>
            <a:off x="324080" y="5238263"/>
            <a:ext cx="7150100" cy="1574800"/>
          </a:xfrm>
          <a:prstGeom prst="rect">
            <a:avLst/>
          </a:prstGeom>
        </p:spPr>
      </p:pic>
      <p:pic>
        <p:nvPicPr>
          <p:cNvPr id="7" name="Picture 6" descr="A picture containing text, electronics, circuit&#10;&#10;Description automatically generated">
            <a:extLst>
              <a:ext uri="{FF2B5EF4-FFF2-40B4-BE49-F238E27FC236}">
                <a16:creationId xmlns:a16="http://schemas.microsoft.com/office/drawing/2014/main" id="{AE541FB6-FD61-3541-806A-5D22E4F8DFF9}"/>
              </a:ext>
            </a:extLst>
          </p:cNvPr>
          <p:cNvPicPr>
            <a:picLocks noChangeAspect="1"/>
          </p:cNvPicPr>
          <p:nvPr/>
        </p:nvPicPr>
        <p:blipFill rotWithShape="1">
          <a:blip r:embed="rId4"/>
          <a:srcRect l="11152" t="16543" b="14815"/>
          <a:stretch/>
        </p:blipFill>
        <p:spPr>
          <a:xfrm>
            <a:off x="324080" y="1157627"/>
            <a:ext cx="2801631" cy="2885979"/>
          </a:xfrm>
          <a:prstGeom prst="rect">
            <a:avLst/>
          </a:prstGeom>
        </p:spPr>
      </p:pic>
      <p:sp>
        <p:nvSpPr>
          <p:cNvPr id="8" name="TextBox 7">
            <a:extLst>
              <a:ext uri="{FF2B5EF4-FFF2-40B4-BE49-F238E27FC236}">
                <a16:creationId xmlns:a16="http://schemas.microsoft.com/office/drawing/2014/main" id="{D8E7BA65-D90D-E348-8096-3A4F56933F58}"/>
              </a:ext>
            </a:extLst>
          </p:cNvPr>
          <p:cNvSpPr txBox="1"/>
          <p:nvPr/>
        </p:nvSpPr>
        <p:spPr>
          <a:xfrm>
            <a:off x="3125712" y="1244227"/>
            <a:ext cx="5594532" cy="1200329"/>
          </a:xfrm>
          <a:prstGeom prst="rect">
            <a:avLst/>
          </a:prstGeom>
          <a:noFill/>
        </p:spPr>
        <p:txBody>
          <a:bodyPr wrap="square" rtlCol="0">
            <a:spAutoFit/>
          </a:bodyPr>
          <a:lstStyle/>
          <a:p>
            <a:r>
              <a:rPr lang="en-US" dirty="0"/>
              <a:t>When learning how to use the Arduino &amp; Arduino shield, I thought that power went through the red pins, not the green ones, so I was stuck for a while getting a lot of noise. </a:t>
            </a:r>
          </a:p>
        </p:txBody>
      </p:sp>
    </p:spTree>
    <p:extLst>
      <p:ext uri="{BB962C8B-B14F-4D97-AF65-F5344CB8AC3E}">
        <p14:creationId xmlns:p14="http://schemas.microsoft.com/office/powerpoint/2010/main" val="7892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D4FB-F56A-C64E-B05B-4C4F515F8CEB}"/>
              </a:ext>
            </a:extLst>
          </p:cNvPr>
          <p:cNvSpPr>
            <a:spLocks noGrp="1"/>
          </p:cNvSpPr>
          <p:nvPr>
            <p:ph type="title"/>
          </p:nvPr>
        </p:nvSpPr>
        <p:spPr>
          <a:xfrm>
            <a:off x="0" y="0"/>
            <a:ext cx="10515600" cy="1325563"/>
          </a:xfrm>
        </p:spPr>
        <p:txBody>
          <a:bodyPr/>
          <a:lstStyle/>
          <a:p>
            <a:r>
              <a:rPr lang="en-US" dirty="0"/>
              <a:t>Building the Eyeball: </a:t>
            </a:r>
          </a:p>
        </p:txBody>
      </p:sp>
      <p:pic>
        <p:nvPicPr>
          <p:cNvPr id="5" name="Content Placeholder 4" descr="A picture containing indoor&#10;&#10;Description automatically generated">
            <a:extLst>
              <a:ext uri="{FF2B5EF4-FFF2-40B4-BE49-F238E27FC236}">
                <a16:creationId xmlns:a16="http://schemas.microsoft.com/office/drawing/2014/main" id="{9FE63618-8D14-5C4E-9074-848EBAB75813}"/>
              </a:ext>
            </a:extLst>
          </p:cNvPr>
          <p:cNvPicPr>
            <a:picLocks noGrp="1" noChangeAspect="1"/>
          </p:cNvPicPr>
          <p:nvPr>
            <p:ph idx="1"/>
          </p:nvPr>
        </p:nvPicPr>
        <p:blipFill>
          <a:blip r:embed="rId2"/>
          <a:stretch>
            <a:fillRect/>
          </a:stretch>
        </p:blipFill>
        <p:spPr>
          <a:xfrm>
            <a:off x="7187404" y="1690688"/>
            <a:ext cx="3263503" cy="4351338"/>
          </a:xfrm>
        </p:spPr>
      </p:pic>
      <p:pic>
        <p:nvPicPr>
          <p:cNvPr id="7" name="Picture 6" descr="Graphical user interface, diagram, engineering drawing&#10;&#10;Description automatically generated">
            <a:extLst>
              <a:ext uri="{FF2B5EF4-FFF2-40B4-BE49-F238E27FC236}">
                <a16:creationId xmlns:a16="http://schemas.microsoft.com/office/drawing/2014/main" id="{BC72EA4B-E9E1-C546-8A61-F76DC7D127BE}"/>
              </a:ext>
            </a:extLst>
          </p:cNvPr>
          <p:cNvPicPr>
            <a:picLocks noChangeAspect="1"/>
          </p:cNvPicPr>
          <p:nvPr/>
        </p:nvPicPr>
        <p:blipFill>
          <a:blip r:embed="rId3"/>
          <a:stretch>
            <a:fillRect/>
          </a:stretch>
        </p:blipFill>
        <p:spPr>
          <a:xfrm>
            <a:off x="969538" y="2470289"/>
            <a:ext cx="5314973" cy="3571737"/>
          </a:xfrm>
          <a:prstGeom prst="rect">
            <a:avLst/>
          </a:prstGeom>
        </p:spPr>
      </p:pic>
      <p:sp>
        <p:nvSpPr>
          <p:cNvPr id="8" name="TextBox 7">
            <a:extLst>
              <a:ext uri="{FF2B5EF4-FFF2-40B4-BE49-F238E27FC236}">
                <a16:creationId xmlns:a16="http://schemas.microsoft.com/office/drawing/2014/main" id="{7DF6400D-A8FC-5F4F-BDD4-3742583BA433}"/>
              </a:ext>
            </a:extLst>
          </p:cNvPr>
          <p:cNvSpPr txBox="1"/>
          <p:nvPr/>
        </p:nvSpPr>
        <p:spPr>
          <a:xfrm>
            <a:off x="604095" y="1427077"/>
            <a:ext cx="6045858" cy="923330"/>
          </a:xfrm>
          <a:prstGeom prst="rect">
            <a:avLst/>
          </a:prstGeom>
          <a:noFill/>
        </p:spPr>
        <p:txBody>
          <a:bodyPr wrap="square" rtlCol="0">
            <a:spAutoFit/>
          </a:bodyPr>
          <a:lstStyle/>
          <a:p>
            <a:r>
              <a:rPr lang="en-US" dirty="0"/>
              <a:t>I tried using </a:t>
            </a:r>
            <a:r>
              <a:rPr lang="en-US" dirty="0" err="1"/>
              <a:t>makerbot</a:t>
            </a:r>
            <a:r>
              <a:rPr lang="en-US" dirty="0"/>
              <a:t> &amp; the 3D printers, and I drilled the servo’s arms so that a paperclip could fit through it. I also had to use a lot of sanders to smooth down the 3D printed parts. </a:t>
            </a:r>
          </a:p>
        </p:txBody>
      </p:sp>
      <p:sp>
        <p:nvSpPr>
          <p:cNvPr id="3" name="TextBox 2">
            <a:extLst>
              <a:ext uri="{FF2B5EF4-FFF2-40B4-BE49-F238E27FC236}">
                <a16:creationId xmlns:a16="http://schemas.microsoft.com/office/drawing/2014/main" id="{3DA9DA61-50AB-434B-8B46-7F2C98FD28C1}"/>
              </a:ext>
            </a:extLst>
          </p:cNvPr>
          <p:cNvSpPr txBox="1"/>
          <p:nvPr/>
        </p:nvSpPr>
        <p:spPr>
          <a:xfrm>
            <a:off x="604095" y="1002397"/>
            <a:ext cx="6469027" cy="646331"/>
          </a:xfrm>
          <a:prstGeom prst="rect">
            <a:avLst/>
          </a:prstGeom>
          <a:noFill/>
        </p:spPr>
        <p:txBody>
          <a:bodyPr wrap="square" rtlCol="0">
            <a:spAutoFit/>
          </a:bodyPr>
          <a:lstStyle/>
          <a:p>
            <a:r>
              <a:rPr lang="en-US" dirty="0"/>
              <a:t>Following </a:t>
            </a:r>
            <a:r>
              <a:rPr lang="en-US" dirty="0">
                <a:solidFill>
                  <a:srgbClr val="0563C1"/>
                </a:solidFill>
                <a:hlinkClick r:id="rId4"/>
              </a:rPr>
              <a:t>https://youtu.be/jQcxa1lEXb0</a:t>
            </a:r>
            <a:endParaRPr lang="en-US" dirty="0"/>
          </a:p>
          <a:p>
            <a:endParaRPr lang="en-US" dirty="0"/>
          </a:p>
        </p:txBody>
      </p:sp>
    </p:spTree>
    <p:extLst>
      <p:ext uri="{BB962C8B-B14F-4D97-AF65-F5344CB8AC3E}">
        <p14:creationId xmlns:p14="http://schemas.microsoft.com/office/powerpoint/2010/main" val="289026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65FA-2C4A-5C49-A47A-869321E14ACB}"/>
              </a:ext>
            </a:extLst>
          </p:cNvPr>
          <p:cNvSpPr>
            <a:spLocks noGrp="1"/>
          </p:cNvSpPr>
          <p:nvPr>
            <p:ph type="title"/>
          </p:nvPr>
        </p:nvSpPr>
        <p:spPr>
          <a:xfrm>
            <a:off x="0" y="0"/>
            <a:ext cx="10515600" cy="1325563"/>
          </a:xfrm>
        </p:spPr>
        <p:txBody>
          <a:bodyPr/>
          <a:lstStyle/>
          <a:p>
            <a:r>
              <a:rPr lang="en-US" dirty="0"/>
              <a:t>Coding the Eyeball</a:t>
            </a:r>
          </a:p>
        </p:txBody>
      </p:sp>
      <p:pic>
        <p:nvPicPr>
          <p:cNvPr id="4" name="Picture 3">
            <a:extLst>
              <a:ext uri="{FF2B5EF4-FFF2-40B4-BE49-F238E27FC236}">
                <a16:creationId xmlns:a16="http://schemas.microsoft.com/office/drawing/2014/main" id="{FEF1354C-F808-9A49-AEB0-A805AA289E4C}"/>
              </a:ext>
            </a:extLst>
          </p:cNvPr>
          <p:cNvPicPr>
            <a:picLocks noChangeAspect="1"/>
          </p:cNvPicPr>
          <p:nvPr/>
        </p:nvPicPr>
        <p:blipFill>
          <a:blip r:embed="rId4"/>
          <a:stretch>
            <a:fillRect/>
          </a:stretch>
        </p:blipFill>
        <p:spPr>
          <a:xfrm>
            <a:off x="189244" y="1325563"/>
            <a:ext cx="4876800" cy="4853741"/>
          </a:xfrm>
          <a:prstGeom prst="rect">
            <a:avLst/>
          </a:prstGeom>
        </p:spPr>
      </p:pic>
      <p:sp>
        <p:nvSpPr>
          <p:cNvPr id="5" name="TextBox 4">
            <a:extLst>
              <a:ext uri="{FF2B5EF4-FFF2-40B4-BE49-F238E27FC236}">
                <a16:creationId xmlns:a16="http://schemas.microsoft.com/office/drawing/2014/main" id="{E77B1A1D-51A2-A34B-86F9-32A69E845A6D}"/>
              </a:ext>
            </a:extLst>
          </p:cNvPr>
          <p:cNvSpPr txBox="1"/>
          <p:nvPr/>
        </p:nvSpPr>
        <p:spPr>
          <a:xfrm>
            <a:off x="3914996" y="4050560"/>
            <a:ext cx="3813861" cy="1200329"/>
          </a:xfrm>
          <a:prstGeom prst="rect">
            <a:avLst/>
          </a:prstGeom>
          <a:noFill/>
        </p:spPr>
        <p:txBody>
          <a:bodyPr wrap="square" rtlCol="0">
            <a:spAutoFit/>
          </a:bodyPr>
          <a:lstStyle/>
          <a:p>
            <a:r>
              <a:rPr lang="en-US" dirty="0">
                <a:sym typeface="Wingdings" pitchFamily="2" charset="2"/>
              </a:rPr>
              <a:t> </a:t>
            </a:r>
            <a:r>
              <a:rPr lang="en-US" dirty="0"/>
              <a:t>Here, instead of following the original project’s code, I ended up continuing to use the map() command again to move the eye.</a:t>
            </a:r>
          </a:p>
        </p:txBody>
      </p:sp>
      <p:sp>
        <p:nvSpPr>
          <p:cNvPr id="7" name="TextBox 6">
            <a:extLst>
              <a:ext uri="{FF2B5EF4-FFF2-40B4-BE49-F238E27FC236}">
                <a16:creationId xmlns:a16="http://schemas.microsoft.com/office/drawing/2014/main" id="{ACD9DA8A-0EAB-E94C-9A42-072ECBF40E04}"/>
              </a:ext>
            </a:extLst>
          </p:cNvPr>
          <p:cNvSpPr txBox="1"/>
          <p:nvPr/>
        </p:nvSpPr>
        <p:spPr>
          <a:xfrm>
            <a:off x="2779439" y="1806110"/>
            <a:ext cx="6378027" cy="646331"/>
          </a:xfrm>
          <a:prstGeom prst="rect">
            <a:avLst/>
          </a:prstGeom>
          <a:noFill/>
        </p:spPr>
        <p:txBody>
          <a:bodyPr wrap="square" rtlCol="0">
            <a:spAutoFit/>
          </a:bodyPr>
          <a:lstStyle/>
          <a:p>
            <a:pPr marL="285750" indent="-285750">
              <a:buFont typeface="Wingdings" pitchFamily="2" charset="2"/>
              <a:buChar char="ß"/>
            </a:pPr>
            <a:r>
              <a:rPr lang="en-US" dirty="0"/>
              <a:t>I added on a  way to turn the eye on and off, using the joystick’s switch.</a:t>
            </a:r>
          </a:p>
        </p:txBody>
      </p:sp>
      <p:sp>
        <p:nvSpPr>
          <p:cNvPr id="6" name="TextBox 5">
            <a:extLst>
              <a:ext uri="{FF2B5EF4-FFF2-40B4-BE49-F238E27FC236}">
                <a16:creationId xmlns:a16="http://schemas.microsoft.com/office/drawing/2014/main" id="{3F4F2892-761E-224A-A979-385B908C3CF9}"/>
              </a:ext>
            </a:extLst>
          </p:cNvPr>
          <p:cNvSpPr txBox="1"/>
          <p:nvPr/>
        </p:nvSpPr>
        <p:spPr>
          <a:xfrm>
            <a:off x="4243075" y="2864331"/>
            <a:ext cx="4002912" cy="646331"/>
          </a:xfrm>
          <a:prstGeom prst="rect">
            <a:avLst/>
          </a:prstGeom>
          <a:noFill/>
        </p:spPr>
        <p:txBody>
          <a:bodyPr wrap="square" rtlCol="0">
            <a:spAutoFit/>
          </a:bodyPr>
          <a:lstStyle/>
          <a:p>
            <a:r>
              <a:rPr lang="en-US" dirty="0">
                <a:sym typeface="Wingdings" pitchFamily="2" charset="2"/>
              </a:rPr>
              <a:t> </a:t>
            </a:r>
            <a:r>
              <a:rPr lang="en-US" dirty="0"/>
              <a:t>Preparation for attaching the eyelid’s servo</a:t>
            </a:r>
          </a:p>
        </p:txBody>
      </p:sp>
      <p:pic>
        <p:nvPicPr>
          <p:cNvPr id="8" name="IMG_7123.TRIM" descr="IMG_7123.TRIM">
            <a:hlinkClick r:id="" action="ppaction://media"/>
            <a:extLst>
              <a:ext uri="{FF2B5EF4-FFF2-40B4-BE49-F238E27FC236}">
                <a16:creationId xmlns:a16="http://schemas.microsoft.com/office/drawing/2014/main" id="{758842F6-3B7A-1045-A8F7-A55C066A81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4658" y="1695954"/>
            <a:ext cx="2521884" cy="4483350"/>
          </a:xfrm>
          <a:prstGeom prst="rect">
            <a:avLst/>
          </a:prstGeom>
        </p:spPr>
      </p:pic>
    </p:spTree>
    <p:extLst>
      <p:ext uri="{BB962C8B-B14F-4D97-AF65-F5344CB8AC3E}">
        <p14:creationId xmlns:p14="http://schemas.microsoft.com/office/powerpoint/2010/main" val="118224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378E-6675-424D-B21D-C96FDB098CB2}"/>
              </a:ext>
            </a:extLst>
          </p:cNvPr>
          <p:cNvSpPr>
            <a:spLocks noGrp="1"/>
          </p:cNvSpPr>
          <p:nvPr>
            <p:ph type="title"/>
          </p:nvPr>
        </p:nvSpPr>
        <p:spPr>
          <a:xfrm>
            <a:off x="1676400" y="2286523"/>
            <a:ext cx="8567195" cy="1325563"/>
          </a:xfrm>
        </p:spPr>
        <p:txBody>
          <a:bodyPr>
            <a:normAutofit fontScale="90000"/>
          </a:bodyPr>
          <a:lstStyle/>
          <a:p>
            <a:r>
              <a:rPr lang="en-US" b="1" dirty="0"/>
              <a:t>Moving further: </a:t>
            </a:r>
            <a:r>
              <a:rPr lang="en-US" dirty="0"/>
              <a:t>Trying to make the eye appear as if it’s looking towards a person’s face, using the webcam </a:t>
            </a:r>
            <a:endParaRPr lang="en-US" b="1" dirty="0"/>
          </a:p>
        </p:txBody>
      </p:sp>
    </p:spTree>
    <p:extLst>
      <p:ext uri="{BB962C8B-B14F-4D97-AF65-F5344CB8AC3E}">
        <p14:creationId xmlns:p14="http://schemas.microsoft.com/office/powerpoint/2010/main" val="287387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D9C4-5B20-704D-BD3D-7F3EC844B2C6}"/>
              </a:ext>
            </a:extLst>
          </p:cNvPr>
          <p:cNvSpPr>
            <a:spLocks noGrp="1"/>
          </p:cNvSpPr>
          <p:nvPr>
            <p:ph type="title"/>
          </p:nvPr>
        </p:nvSpPr>
        <p:spPr/>
        <p:txBody>
          <a:bodyPr/>
          <a:lstStyle/>
          <a:p>
            <a:r>
              <a:rPr lang="en-US" dirty="0"/>
              <a:t>Processing &amp; Arduino</a:t>
            </a:r>
          </a:p>
        </p:txBody>
      </p:sp>
      <p:sp>
        <p:nvSpPr>
          <p:cNvPr id="3" name="Content Placeholder 2">
            <a:extLst>
              <a:ext uri="{FF2B5EF4-FFF2-40B4-BE49-F238E27FC236}">
                <a16:creationId xmlns:a16="http://schemas.microsoft.com/office/drawing/2014/main" id="{31F4A966-5DA6-1042-95F5-1F0004BD8BA9}"/>
              </a:ext>
            </a:extLst>
          </p:cNvPr>
          <p:cNvSpPr>
            <a:spLocks noGrp="1"/>
          </p:cNvSpPr>
          <p:nvPr>
            <p:ph idx="1"/>
          </p:nvPr>
        </p:nvSpPr>
        <p:spPr/>
        <p:txBody>
          <a:bodyPr/>
          <a:lstStyle/>
          <a:p>
            <a:pPr marL="0" indent="0">
              <a:buNone/>
            </a:pPr>
            <a:r>
              <a:rPr lang="en-US" dirty="0"/>
              <a:t>While looking around for ways to connect the Arduino to my computer’s webcam, I found this project that uses a program called Processing: </a:t>
            </a:r>
            <a:r>
              <a:rPr lang="en-US" dirty="0">
                <a:hlinkClick r:id="rId2"/>
              </a:rPr>
              <a:t>http://onuravun.blogspot.com/2013/08/using-nokia-5110-screen-as-primitive.html</a:t>
            </a:r>
            <a:r>
              <a:rPr lang="en-US" dirty="0"/>
              <a:t>.</a:t>
            </a:r>
          </a:p>
          <a:p>
            <a:pPr marL="0" indent="0">
              <a:buNone/>
            </a:pPr>
            <a:endParaRPr lang="en-US" dirty="0"/>
          </a:p>
          <a:p>
            <a:pPr marL="0" indent="0">
              <a:buNone/>
            </a:pPr>
            <a:r>
              <a:rPr lang="en-US" dirty="0"/>
              <a:t>I learned how to communicate between Processing and Arduino, using </a:t>
            </a:r>
            <a:r>
              <a:rPr lang="en-US" dirty="0">
                <a:hlinkClick r:id="rId3"/>
              </a:rPr>
              <a:t>https://learn.sparkfun.com/tutorials/connecting-arduino-to-processing/all</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766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A8C2-553D-0342-9951-B11D4CBEC1BC}"/>
              </a:ext>
            </a:extLst>
          </p:cNvPr>
          <p:cNvSpPr>
            <a:spLocks noGrp="1"/>
          </p:cNvSpPr>
          <p:nvPr>
            <p:ph type="title"/>
          </p:nvPr>
        </p:nvSpPr>
        <p:spPr/>
        <p:txBody>
          <a:bodyPr/>
          <a:lstStyle/>
          <a:p>
            <a:r>
              <a:rPr lang="en-US" dirty="0"/>
              <a:t>OpenCV &amp; Arduino</a:t>
            </a:r>
          </a:p>
        </p:txBody>
      </p:sp>
      <p:sp>
        <p:nvSpPr>
          <p:cNvPr id="4" name="TextBox 3">
            <a:extLst>
              <a:ext uri="{FF2B5EF4-FFF2-40B4-BE49-F238E27FC236}">
                <a16:creationId xmlns:a16="http://schemas.microsoft.com/office/drawing/2014/main" id="{A70F1C0A-6C65-F94B-8550-8D12CCEE72EA}"/>
              </a:ext>
            </a:extLst>
          </p:cNvPr>
          <p:cNvSpPr txBox="1"/>
          <p:nvPr/>
        </p:nvSpPr>
        <p:spPr>
          <a:xfrm>
            <a:off x="576942" y="1338943"/>
            <a:ext cx="10384972" cy="5632311"/>
          </a:xfrm>
          <a:prstGeom prst="rect">
            <a:avLst/>
          </a:prstGeom>
          <a:noFill/>
        </p:spPr>
        <p:txBody>
          <a:bodyPr wrap="square" rtlCol="0">
            <a:spAutoFit/>
          </a:bodyPr>
          <a:lstStyle/>
          <a:p>
            <a:r>
              <a:rPr lang="en-US" dirty="0"/>
              <a:t>Researching further, I realized that using processing wasn’t actually necessary, I could’ve just connected python to the Arduino and use OpenCV to detect faces that way... </a:t>
            </a:r>
          </a:p>
          <a:p>
            <a:endParaRPr lang="en-US" dirty="0"/>
          </a:p>
          <a:p>
            <a:r>
              <a:rPr lang="en-US" dirty="0"/>
              <a:t>To learn how to communicate between python and Arduino, I  followed this tutorial </a:t>
            </a:r>
            <a:r>
              <a:rPr lang="en-US" dirty="0">
                <a:hlinkClick r:id="rId2"/>
              </a:rPr>
              <a:t>https://www.learnrobotics.org/blog/face-tracking-opencv/</a:t>
            </a:r>
            <a:r>
              <a:rPr lang="en-US" dirty="0"/>
              <a:t> and was able to get python to tell Arduino to make its on-board LED blink.</a:t>
            </a:r>
          </a:p>
          <a:p>
            <a:endParaRPr lang="en-US" dirty="0"/>
          </a:p>
          <a:p>
            <a:r>
              <a:rPr lang="en-US" dirty="0"/>
              <a:t>Then, to I followed a combination of </a:t>
            </a:r>
            <a:r>
              <a:rPr lang="en-US" dirty="0">
                <a:hlinkClick r:id="rId3"/>
              </a:rPr>
              <a:t>https://create.arduino.cc/projecthub/WolfxPac/face-tracking-using-arduino-b35b6b</a:t>
            </a:r>
            <a:r>
              <a:rPr lang="en-US" dirty="0"/>
              <a:t> and </a:t>
            </a:r>
            <a:r>
              <a:rPr lang="en-US" dirty="0">
                <a:hlinkClick r:id="rId3"/>
              </a:rPr>
              <a:t>https://create.arduino.cc/projecthub/WolfxPac/face-tracking-using-arduino-b35b6b</a:t>
            </a:r>
            <a:r>
              <a:rPr lang="en-US" dirty="0"/>
              <a:t> to try and connect OpenCV and the Arduino. I also mostly used the code we previously used from </a:t>
            </a:r>
            <a:r>
              <a:rPr lang="en-US" dirty="0">
                <a:hlinkClick r:id="rId4"/>
              </a:rPr>
              <a:t>https://towardsdatascience.com/face-detection-in-2-minutes-using-opencv-python-90f89d7c0f81</a:t>
            </a:r>
            <a:r>
              <a:rPr lang="en-US" dirty="0"/>
              <a:t> for the face detection part. </a:t>
            </a:r>
          </a:p>
          <a:p>
            <a:endParaRPr lang="en-US" dirty="0"/>
          </a:p>
          <a:p>
            <a:r>
              <a:rPr lang="en-US" dirty="0"/>
              <a:t>First, I simplified the project to make the Arduino’s LED blink when OpenCV detected a face, to make sure data could be sent over. Then, in Arduino, I used the serial monitor to send different numbers to the servo and make it move that amount. </a:t>
            </a:r>
          </a:p>
          <a:p>
            <a:r>
              <a:rPr lang="en-US" dirty="0"/>
              <a:t> </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0F0DCB3-14A7-FE43-8C32-57A82A2C8048}"/>
              </a:ext>
            </a:extLst>
          </p:cNvPr>
          <p:cNvPicPr>
            <a:picLocks noChangeAspect="1"/>
          </p:cNvPicPr>
          <p:nvPr/>
        </p:nvPicPr>
        <p:blipFill>
          <a:blip r:embed="rId5"/>
          <a:stretch>
            <a:fillRect/>
          </a:stretch>
        </p:blipFill>
        <p:spPr>
          <a:xfrm>
            <a:off x="8255665" y="5685138"/>
            <a:ext cx="2902192" cy="696526"/>
          </a:xfrm>
          <a:prstGeom prst="rect">
            <a:avLst/>
          </a:prstGeom>
        </p:spPr>
      </p:pic>
    </p:spTree>
    <p:extLst>
      <p:ext uri="{BB962C8B-B14F-4D97-AF65-F5344CB8AC3E}">
        <p14:creationId xmlns:p14="http://schemas.microsoft.com/office/powerpoint/2010/main" val="330950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0F93-280A-0F41-A931-64173DFE45DE}"/>
              </a:ext>
            </a:extLst>
          </p:cNvPr>
          <p:cNvSpPr>
            <a:spLocks noGrp="1"/>
          </p:cNvSpPr>
          <p:nvPr>
            <p:ph type="title"/>
          </p:nvPr>
        </p:nvSpPr>
        <p:spPr>
          <a:xfrm>
            <a:off x="0" y="-1406"/>
            <a:ext cx="10515600" cy="1325563"/>
          </a:xfrm>
        </p:spPr>
        <p:txBody>
          <a:bodyPr/>
          <a:lstStyle/>
          <a:p>
            <a:r>
              <a:rPr lang="en-US" dirty="0"/>
              <a:t>Logic (Python Side)</a:t>
            </a:r>
          </a:p>
        </p:txBody>
      </p:sp>
      <p:pic>
        <p:nvPicPr>
          <p:cNvPr id="5" name="Picture 4" descr="Text&#10;&#10;Description automatically generated">
            <a:extLst>
              <a:ext uri="{FF2B5EF4-FFF2-40B4-BE49-F238E27FC236}">
                <a16:creationId xmlns:a16="http://schemas.microsoft.com/office/drawing/2014/main" id="{3D15F3C7-2E3C-4D4F-AE40-CEC74E338A03}"/>
              </a:ext>
            </a:extLst>
          </p:cNvPr>
          <p:cNvPicPr>
            <a:picLocks noChangeAspect="1"/>
          </p:cNvPicPr>
          <p:nvPr/>
        </p:nvPicPr>
        <p:blipFill>
          <a:blip r:embed="rId2"/>
          <a:stretch>
            <a:fillRect/>
          </a:stretch>
        </p:blipFill>
        <p:spPr>
          <a:xfrm>
            <a:off x="307340" y="4025070"/>
            <a:ext cx="5791200" cy="2324100"/>
          </a:xfrm>
          <a:prstGeom prst="rect">
            <a:avLst/>
          </a:prstGeom>
        </p:spPr>
      </p:pic>
      <p:pic>
        <p:nvPicPr>
          <p:cNvPr id="7" name="Picture 6">
            <a:extLst>
              <a:ext uri="{FF2B5EF4-FFF2-40B4-BE49-F238E27FC236}">
                <a16:creationId xmlns:a16="http://schemas.microsoft.com/office/drawing/2014/main" id="{9B822600-F3D5-FA49-A776-E55F8318903C}"/>
              </a:ext>
            </a:extLst>
          </p:cNvPr>
          <p:cNvPicPr>
            <a:picLocks noChangeAspect="1"/>
          </p:cNvPicPr>
          <p:nvPr/>
        </p:nvPicPr>
        <p:blipFill>
          <a:blip r:embed="rId3"/>
          <a:stretch>
            <a:fillRect/>
          </a:stretch>
        </p:blipFill>
        <p:spPr>
          <a:xfrm>
            <a:off x="307340" y="3550497"/>
            <a:ext cx="3200400" cy="2286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89E386AB-2E0E-A140-9F5F-30CD1F228A7A}"/>
              </a:ext>
            </a:extLst>
          </p:cNvPr>
          <p:cNvPicPr>
            <a:picLocks noChangeAspect="1"/>
          </p:cNvPicPr>
          <p:nvPr/>
        </p:nvPicPr>
        <p:blipFill>
          <a:blip r:embed="rId4"/>
          <a:stretch>
            <a:fillRect/>
          </a:stretch>
        </p:blipFill>
        <p:spPr>
          <a:xfrm>
            <a:off x="259519" y="1324157"/>
            <a:ext cx="5455041" cy="936395"/>
          </a:xfrm>
          <a:prstGeom prst="rect">
            <a:avLst/>
          </a:prstGeom>
        </p:spPr>
      </p:pic>
      <p:pic>
        <p:nvPicPr>
          <p:cNvPr id="15" name="Picture 14">
            <a:extLst>
              <a:ext uri="{FF2B5EF4-FFF2-40B4-BE49-F238E27FC236}">
                <a16:creationId xmlns:a16="http://schemas.microsoft.com/office/drawing/2014/main" id="{5958E1ED-C3B8-AC4E-84B0-6A6605E45F7B}"/>
              </a:ext>
            </a:extLst>
          </p:cNvPr>
          <p:cNvPicPr>
            <a:picLocks noChangeAspect="1"/>
          </p:cNvPicPr>
          <p:nvPr/>
        </p:nvPicPr>
        <p:blipFill>
          <a:blip r:embed="rId5"/>
          <a:stretch>
            <a:fillRect/>
          </a:stretch>
        </p:blipFill>
        <p:spPr>
          <a:xfrm>
            <a:off x="307340" y="2845727"/>
            <a:ext cx="2463800" cy="469900"/>
          </a:xfrm>
          <a:prstGeom prst="rect">
            <a:avLst/>
          </a:prstGeom>
        </p:spPr>
      </p:pic>
      <p:pic>
        <p:nvPicPr>
          <p:cNvPr id="17" name="Picture 16">
            <a:extLst>
              <a:ext uri="{FF2B5EF4-FFF2-40B4-BE49-F238E27FC236}">
                <a16:creationId xmlns:a16="http://schemas.microsoft.com/office/drawing/2014/main" id="{B7E5530E-8FAF-034F-B69C-C2EA9A9A3C8C}"/>
              </a:ext>
            </a:extLst>
          </p:cNvPr>
          <p:cNvPicPr>
            <a:picLocks noChangeAspect="1"/>
          </p:cNvPicPr>
          <p:nvPr/>
        </p:nvPicPr>
        <p:blipFill>
          <a:blip r:embed="rId6"/>
          <a:stretch>
            <a:fillRect/>
          </a:stretch>
        </p:blipFill>
        <p:spPr>
          <a:xfrm>
            <a:off x="370840" y="2466212"/>
            <a:ext cx="2336800" cy="355600"/>
          </a:xfrm>
          <a:prstGeom prst="rect">
            <a:avLst/>
          </a:prstGeom>
        </p:spPr>
      </p:pic>
      <p:sp>
        <p:nvSpPr>
          <p:cNvPr id="19" name="TextBox 18">
            <a:extLst>
              <a:ext uri="{FF2B5EF4-FFF2-40B4-BE49-F238E27FC236}">
                <a16:creationId xmlns:a16="http://schemas.microsoft.com/office/drawing/2014/main" id="{A53F2172-C8EB-7043-80B5-D17CF849354E}"/>
              </a:ext>
            </a:extLst>
          </p:cNvPr>
          <p:cNvSpPr txBox="1"/>
          <p:nvPr/>
        </p:nvSpPr>
        <p:spPr>
          <a:xfrm>
            <a:off x="5714560" y="1598993"/>
            <a:ext cx="2724528" cy="369332"/>
          </a:xfrm>
          <a:prstGeom prst="rect">
            <a:avLst/>
          </a:prstGeom>
          <a:noFill/>
        </p:spPr>
        <p:txBody>
          <a:bodyPr wrap="none" rtlCol="0">
            <a:spAutoFit/>
          </a:bodyPr>
          <a:lstStyle/>
          <a:p>
            <a:r>
              <a:rPr lang="en-US" dirty="0">
                <a:sym typeface="Wingdings" pitchFamily="2" charset="2"/>
              </a:rPr>
              <a:t> </a:t>
            </a:r>
            <a:r>
              <a:rPr lang="en-US" dirty="0"/>
              <a:t>connects to the Arduino</a:t>
            </a:r>
          </a:p>
        </p:txBody>
      </p:sp>
      <p:sp>
        <p:nvSpPr>
          <p:cNvPr id="20" name="TextBox 19">
            <a:extLst>
              <a:ext uri="{FF2B5EF4-FFF2-40B4-BE49-F238E27FC236}">
                <a16:creationId xmlns:a16="http://schemas.microsoft.com/office/drawing/2014/main" id="{6FA78211-E25B-BE40-B7E5-6A3A89ACB803}"/>
              </a:ext>
            </a:extLst>
          </p:cNvPr>
          <p:cNvSpPr txBox="1"/>
          <p:nvPr/>
        </p:nvSpPr>
        <p:spPr>
          <a:xfrm>
            <a:off x="2707640" y="2484357"/>
            <a:ext cx="4466864" cy="369332"/>
          </a:xfrm>
          <a:prstGeom prst="rect">
            <a:avLst/>
          </a:prstGeom>
          <a:noFill/>
        </p:spPr>
        <p:txBody>
          <a:bodyPr wrap="none" rtlCol="0">
            <a:spAutoFit/>
          </a:bodyPr>
          <a:lstStyle/>
          <a:p>
            <a:r>
              <a:rPr lang="en-US" dirty="0">
                <a:sym typeface="Wingdings" pitchFamily="2" charset="2"/>
              </a:rPr>
              <a:t> </a:t>
            </a:r>
            <a:r>
              <a:rPr lang="en-US" dirty="0"/>
              <a:t>begins capturing a video from the webcam</a:t>
            </a:r>
          </a:p>
        </p:txBody>
      </p:sp>
      <p:sp>
        <p:nvSpPr>
          <p:cNvPr id="21" name="TextBox 20">
            <a:extLst>
              <a:ext uri="{FF2B5EF4-FFF2-40B4-BE49-F238E27FC236}">
                <a16:creationId xmlns:a16="http://schemas.microsoft.com/office/drawing/2014/main" id="{3FF3AA93-80FD-4047-8DC8-543AA789CC51}"/>
              </a:ext>
            </a:extLst>
          </p:cNvPr>
          <p:cNvSpPr txBox="1"/>
          <p:nvPr/>
        </p:nvSpPr>
        <p:spPr>
          <a:xfrm>
            <a:off x="2771140" y="2938182"/>
            <a:ext cx="3475631" cy="369332"/>
          </a:xfrm>
          <a:prstGeom prst="rect">
            <a:avLst/>
          </a:prstGeom>
          <a:noFill/>
        </p:spPr>
        <p:txBody>
          <a:bodyPr wrap="none" rtlCol="0">
            <a:spAutoFit/>
          </a:bodyPr>
          <a:lstStyle/>
          <a:p>
            <a:r>
              <a:rPr lang="en-US" dirty="0">
                <a:sym typeface="Wingdings" pitchFamily="2" charset="2"/>
              </a:rPr>
              <a:t> It takes a frame from that video </a:t>
            </a:r>
            <a:endParaRPr lang="en-US" dirty="0"/>
          </a:p>
        </p:txBody>
      </p:sp>
      <p:sp>
        <p:nvSpPr>
          <p:cNvPr id="22" name="Rectangle 21">
            <a:extLst>
              <a:ext uri="{FF2B5EF4-FFF2-40B4-BE49-F238E27FC236}">
                <a16:creationId xmlns:a16="http://schemas.microsoft.com/office/drawing/2014/main" id="{C052E3E5-2B1D-F443-968A-9D415F67EC71}"/>
              </a:ext>
            </a:extLst>
          </p:cNvPr>
          <p:cNvSpPr/>
          <p:nvPr/>
        </p:nvSpPr>
        <p:spPr>
          <a:xfrm>
            <a:off x="3507740" y="3453087"/>
            <a:ext cx="7186070" cy="369332"/>
          </a:xfrm>
          <a:prstGeom prst="rect">
            <a:avLst/>
          </a:prstGeom>
        </p:spPr>
        <p:txBody>
          <a:bodyPr wrap="none">
            <a:spAutoFit/>
          </a:bodyPr>
          <a:lstStyle/>
          <a:p>
            <a:r>
              <a:rPr lang="en-US" dirty="0">
                <a:sym typeface="Wingdings" pitchFamily="2" charset="2"/>
              </a:rPr>
              <a:t> In </a:t>
            </a:r>
            <a:r>
              <a:rPr lang="en-US" dirty="0"/>
              <a:t>that frame, it looks for faces. This function returns a list of rectangles. </a:t>
            </a:r>
          </a:p>
        </p:txBody>
      </p:sp>
      <p:sp>
        <p:nvSpPr>
          <p:cNvPr id="23" name="Rectangle 22">
            <a:extLst>
              <a:ext uri="{FF2B5EF4-FFF2-40B4-BE49-F238E27FC236}">
                <a16:creationId xmlns:a16="http://schemas.microsoft.com/office/drawing/2014/main" id="{390F7707-1120-ED4D-8553-0B723F0F8E4F}"/>
              </a:ext>
            </a:extLst>
          </p:cNvPr>
          <p:cNvSpPr/>
          <p:nvPr/>
        </p:nvSpPr>
        <p:spPr>
          <a:xfrm>
            <a:off x="6311043" y="4207792"/>
            <a:ext cx="3658457" cy="1477328"/>
          </a:xfrm>
          <a:prstGeom prst="rect">
            <a:avLst/>
          </a:prstGeom>
        </p:spPr>
        <p:txBody>
          <a:bodyPr wrap="square">
            <a:spAutoFit/>
          </a:bodyPr>
          <a:lstStyle/>
          <a:p>
            <a:r>
              <a:rPr lang="en-US" dirty="0">
                <a:sym typeface="Wingdings" pitchFamily="2" charset="2"/>
              </a:rPr>
              <a:t> Then, it looks at list of rectangles, finds the horizontal center of each rectangle, (to find the face’s position in the video) and then sends that to the Arduino.</a:t>
            </a:r>
            <a:endParaRPr lang="en-US" dirty="0"/>
          </a:p>
        </p:txBody>
      </p:sp>
    </p:spTree>
    <p:extLst>
      <p:ext uri="{BB962C8B-B14F-4D97-AF65-F5344CB8AC3E}">
        <p14:creationId xmlns:p14="http://schemas.microsoft.com/office/powerpoint/2010/main" val="59115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CB62-A461-D14E-B0A7-9FE00F73CC23}"/>
              </a:ext>
            </a:extLst>
          </p:cNvPr>
          <p:cNvSpPr>
            <a:spLocks noGrp="1"/>
          </p:cNvSpPr>
          <p:nvPr>
            <p:ph type="title"/>
          </p:nvPr>
        </p:nvSpPr>
        <p:spPr>
          <a:xfrm>
            <a:off x="241300" y="0"/>
            <a:ext cx="10515600" cy="1325563"/>
          </a:xfrm>
        </p:spPr>
        <p:txBody>
          <a:bodyPr/>
          <a:lstStyle/>
          <a:p>
            <a:r>
              <a:rPr lang="en-US" dirty="0"/>
              <a:t>Logic (Arduino Side)</a:t>
            </a:r>
          </a:p>
        </p:txBody>
      </p:sp>
      <p:sp>
        <p:nvSpPr>
          <p:cNvPr id="4" name="TextBox 3">
            <a:extLst>
              <a:ext uri="{FF2B5EF4-FFF2-40B4-BE49-F238E27FC236}">
                <a16:creationId xmlns:a16="http://schemas.microsoft.com/office/drawing/2014/main" id="{A3DB421D-6EA8-1347-912D-AA9A8214B792}"/>
              </a:ext>
            </a:extLst>
          </p:cNvPr>
          <p:cNvSpPr txBox="1"/>
          <p:nvPr/>
        </p:nvSpPr>
        <p:spPr>
          <a:xfrm>
            <a:off x="433889" y="1410098"/>
            <a:ext cx="10708351" cy="369332"/>
          </a:xfrm>
          <a:prstGeom prst="rect">
            <a:avLst/>
          </a:prstGeom>
          <a:noFill/>
        </p:spPr>
        <p:txBody>
          <a:bodyPr wrap="square" rtlCol="0">
            <a:spAutoFit/>
          </a:bodyPr>
          <a:lstStyle/>
          <a:p>
            <a:r>
              <a:rPr lang="en-US" dirty="0">
                <a:sym typeface="Wingdings" pitchFamily="2" charset="2"/>
              </a:rPr>
              <a:t>The Arduino moves the servo to a position, based on the centers of rectangles that python sent over:</a:t>
            </a:r>
            <a:endParaRPr lang="en-US" dirty="0"/>
          </a:p>
        </p:txBody>
      </p:sp>
      <p:pic>
        <p:nvPicPr>
          <p:cNvPr id="7" name="Picture 6">
            <a:extLst>
              <a:ext uri="{FF2B5EF4-FFF2-40B4-BE49-F238E27FC236}">
                <a16:creationId xmlns:a16="http://schemas.microsoft.com/office/drawing/2014/main" id="{01805CA6-657B-6341-9547-FABB4EDF5C71}"/>
              </a:ext>
            </a:extLst>
          </p:cNvPr>
          <p:cNvPicPr>
            <a:picLocks noChangeAspect="1"/>
          </p:cNvPicPr>
          <p:nvPr/>
        </p:nvPicPr>
        <p:blipFill>
          <a:blip r:embed="rId2"/>
          <a:stretch>
            <a:fillRect/>
          </a:stretch>
        </p:blipFill>
        <p:spPr>
          <a:xfrm>
            <a:off x="510090" y="2266737"/>
            <a:ext cx="10716864" cy="3346959"/>
          </a:xfrm>
          <a:prstGeom prst="rect">
            <a:avLst/>
          </a:prstGeom>
        </p:spPr>
      </p:pic>
    </p:spTree>
    <p:extLst>
      <p:ext uri="{BB962C8B-B14F-4D97-AF65-F5344CB8AC3E}">
        <p14:creationId xmlns:p14="http://schemas.microsoft.com/office/powerpoint/2010/main" val="3006946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770</Words>
  <Application>Microsoft Macintosh PowerPoint</Application>
  <PresentationFormat>Widescreen</PresentationFormat>
  <Paragraphs>43</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Eyeball Documentation</vt:lpstr>
      <vt:lpstr>Learning Arduino &amp; Testing the Sensors</vt:lpstr>
      <vt:lpstr>Building the Eyeball: </vt:lpstr>
      <vt:lpstr>Coding the Eyeball</vt:lpstr>
      <vt:lpstr>Moving further: Trying to make the eye appear as if it’s looking towards a person’s face, using the webcam </vt:lpstr>
      <vt:lpstr>Processing &amp; Arduino</vt:lpstr>
      <vt:lpstr>OpenCV &amp; Arduino</vt:lpstr>
      <vt:lpstr>Logic (Python Side)</vt:lpstr>
      <vt:lpstr>Logic (Arduino Side)</vt:lpstr>
      <vt:lpstr>Problems encountered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Eyeball Documentation</dc:title>
  <dc:creator>Sofia Poulsen [STUDENT]</dc:creator>
  <cp:lastModifiedBy>Sofia Poulsen [STUDENT]</cp:lastModifiedBy>
  <cp:revision>188</cp:revision>
  <dcterms:created xsi:type="dcterms:W3CDTF">2021-05-18T02:22:37Z</dcterms:created>
  <dcterms:modified xsi:type="dcterms:W3CDTF">2021-05-27T11:32:39Z</dcterms:modified>
</cp:coreProperties>
</file>